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3" r:id="rId7"/>
    <p:sldId id="264" r:id="rId8"/>
    <p:sldId id="265" r:id="rId9"/>
    <p:sldId id="259" r:id="rId10"/>
    <p:sldId id="266" r:id="rId11"/>
    <p:sldId id="267" r:id="rId12"/>
    <p:sldId id="268" r:id="rId13"/>
    <p:sldId id="260" r:id="rId14"/>
    <p:sldId id="269" r:id="rId15"/>
    <p:sldId id="270" r:id="rId16"/>
    <p:sldId id="271" r:id="rId17"/>
    <p:sldId id="261" r:id="rId18"/>
    <p:sldId id="272" r:id="rId19"/>
    <p:sldId id="273" r:id="rId20"/>
    <p:sldId id="274" r:id="rId21"/>
    <p:sldId id="262" r:id="rId22"/>
    <p:sldId id="275" r:id="rId23"/>
    <p:sldId id="276" r:id="rId24"/>
    <p:sldId id="277" r:id="rId25"/>
    <p:sldId id="278" r:id="rId26"/>
    <p:sldId id="279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28E"/>
    <a:srgbClr val="6CB9E0"/>
    <a:srgbClr val="FFFFFF"/>
    <a:srgbClr val="B2D5F0"/>
    <a:srgbClr val="85C5E9"/>
    <a:srgbClr val="190039"/>
    <a:srgbClr val="A4A3A4"/>
    <a:srgbClr val="6253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-96" y="-504"/>
      </p:cViewPr>
      <p:guideLst>
        <p:guide orient="horz" pos="2160"/>
        <p:guide pos="38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image" Target="../media/image26.png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5" Type="http://schemas.microsoft.com/office/2011/relationships/chartColorStyle" Target="colors2.xml"/><Relationship Id="rId4" Type="http://schemas.microsoft.com/office/2011/relationships/chartStyle" Target="style2.xml"/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9806080"/>
        <c:axId val="491741760"/>
      </c:barChart>
      <c:catAx>
        <c:axId val="629806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1741760"/>
        <c:crosses val="autoZero"/>
        <c:auto val="1"/>
        <c:lblAlgn val="ctr"/>
        <c:lblOffset val="100"/>
        <c:noMultiLvlLbl val="0"/>
      </c:catAx>
      <c:valAx>
        <c:axId val="49174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29806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0.2</c:v>
                </c:pt>
                <c:pt idx="1">
                  <c:v>0.1</c:v>
                </c:pt>
                <c:pt idx="2">
                  <c:v>0.2</c:v>
                </c:pt>
                <c:pt idx="3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"/>
        <c:overlap val="100"/>
        <c:axId val="630677504"/>
        <c:axId val="493713024"/>
      </c:barChart>
      <c:catAx>
        <c:axId val="63067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3713024"/>
        <c:crosses val="autoZero"/>
        <c:auto val="1"/>
        <c:lblAlgn val="ctr"/>
        <c:lblOffset val="100"/>
        <c:noMultiLvlLbl val="0"/>
      </c:catAx>
      <c:valAx>
        <c:axId val="4937130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067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EF28A-A8FE-4986-9086-C650006F91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AD7A3-7028-4499-A181-8AE25127E0A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703E1-FA4D-4147-AE47-B806B056C4D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8398F-6F6C-45F8-876F-62C0057CAFA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3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7.xml"/><Relationship Id="rId7" Type="http://schemas.microsoft.com/office/2007/relationships/hdphoto" Target="../media/hdphoto1.wdp"/><Relationship Id="rId6" Type="http://schemas.openxmlformats.org/officeDocument/2006/relationships/image" Target="../media/image5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7.xml"/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7.xml"/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chart" Target="../charts/chart1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9.png"/><Relationship Id="rId3" Type="http://schemas.openxmlformats.org/officeDocument/2006/relationships/image" Target="../media/image28.png"/><Relationship Id="rId2" Type="http://schemas.openxmlformats.org/officeDocument/2006/relationships/image" Target="../media/image6.png"/><Relationship Id="rId1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9.png"/><Relationship Id="rId2" Type="http://schemas.openxmlformats.org/officeDocument/2006/relationships/image" Target="../media/image6.png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7.xml"/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chart" Target="../charts/char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microsoft.com/office/2007/relationships/hdphoto" Target="../media/hdphoto1.wdp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6.png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022209" y="369277"/>
            <a:ext cx="6147582" cy="6147582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99581" y="2924124"/>
            <a:ext cx="599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毕业学术答辩</a:t>
            </a:r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PPT</a:t>
            </a:r>
            <a:r>
              <a:rPr lang="zh-CN" altLang="en-US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模板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516923" y="2771340"/>
            <a:ext cx="5120640" cy="0"/>
          </a:xfrm>
          <a:prstGeom prst="line">
            <a:avLst/>
          </a:prstGeom>
          <a:ln>
            <a:gradFill>
              <a:gsLst>
                <a:gs pos="27000">
                  <a:srgbClr val="0C528E"/>
                </a:gs>
                <a:gs pos="52000">
                  <a:schemeClr val="bg1"/>
                </a:gs>
                <a:gs pos="84000">
                  <a:srgbClr val="0C528E"/>
                </a:gs>
              </a:gsLst>
              <a:lin ang="15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3240844" y="587912"/>
            <a:ext cx="5710311" cy="5710311"/>
          </a:xfrm>
          <a:prstGeom prst="ellipse">
            <a:avLst/>
          </a:prstGeom>
          <a:noFill/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聖約翰科技大學&lt;strong&gt;校徽&lt;/strong&gt;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747" y="910608"/>
            <a:ext cx="1637128" cy="1637128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040630" y="3723005"/>
            <a:ext cx="2313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答辩</a:t>
            </a:r>
            <a:r>
              <a:rPr lang="zh-CN" altLang="en-US" sz="20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人：夏雨家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28379" y="4312410"/>
            <a:ext cx="2337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指导老师：某某某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139399" y="4901582"/>
            <a:ext cx="192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月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班得瑞 - 普罗旺斯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59588" y="621205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170" y="534670"/>
            <a:ext cx="42760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可 行 性 说 明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459458" y="1153551"/>
            <a:ext cx="3305908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7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5308212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988" y="2291145"/>
            <a:ext cx="775020" cy="7750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2085" y="2286461"/>
            <a:ext cx="691737" cy="69173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258" y="2286461"/>
            <a:ext cx="732935" cy="73293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01882" y="4451249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53802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8" name="椭圆 17"/>
          <p:cNvSpPr/>
          <p:nvPr/>
        </p:nvSpPr>
        <p:spPr>
          <a:xfrm>
            <a:off x="1727984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8888440" y="1853415"/>
            <a:ext cx="1599028" cy="1599028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/>
                </a:gs>
                <a:gs pos="51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1534029" y="444773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696181" y="4451249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971878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134030" y="3729805"/>
            <a:ext cx="1107845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9631" y="1885071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03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539219" y="3083031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关键技术与实现难点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543902" y="4158721"/>
            <a:ext cx="7118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Tackling in Key Technologies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03-1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关 键 技 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泪滴形 4"/>
          <p:cNvSpPr/>
          <p:nvPr/>
        </p:nvSpPr>
        <p:spPr>
          <a:xfrm flipV="1">
            <a:off x="4787704" y="2697476"/>
            <a:ext cx="1308296" cy="1308296"/>
          </a:xfrm>
          <a:prstGeom prst="teardrop">
            <a:avLst/>
          </a:prstGeom>
          <a:solidFill>
            <a:srgbClr val="0C528E">
              <a:alpha val="15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泪滴形 5"/>
          <p:cNvSpPr/>
          <p:nvPr/>
        </p:nvSpPr>
        <p:spPr>
          <a:xfrm rot="10800000" flipV="1">
            <a:off x="6096000" y="4016322"/>
            <a:ext cx="1308296" cy="1308296"/>
          </a:xfrm>
          <a:prstGeom prst="teardrop">
            <a:avLst/>
          </a:prstGeom>
          <a:solidFill>
            <a:srgbClr val="0C528E">
              <a:alpha val="15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泪滴形 6"/>
          <p:cNvSpPr/>
          <p:nvPr/>
        </p:nvSpPr>
        <p:spPr>
          <a:xfrm rot="5400000" flipV="1">
            <a:off x="6096000" y="2708026"/>
            <a:ext cx="1308296" cy="1308296"/>
          </a:xfrm>
          <a:prstGeom prst="teardrop">
            <a:avLst/>
          </a:prstGeom>
          <a:solidFill>
            <a:srgbClr val="6CB9E0">
              <a:alpha val="1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泪滴形 7"/>
          <p:cNvSpPr/>
          <p:nvPr/>
        </p:nvSpPr>
        <p:spPr>
          <a:xfrm rot="16200000" flipV="1">
            <a:off x="4787702" y="4005772"/>
            <a:ext cx="1308296" cy="1308296"/>
          </a:xfrm>
          <a:prstGeom prst="teardrop">
            <a:avLst/>
          </a:prstGeom>
          <a:solidFill>
            <a:srgbClr val="6CB9E0">
              <a:alpha val="1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968241" y="3090014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276537" y="4400467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76537" y="3090014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72929" y="4398309"/>
            <a:ext cx="94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2393852" y="1802727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14604" y="1797353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93852" y="439479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7910732" y="4394792"/>
            <a:ext cx="198354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03-2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实 践 难 点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9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六边形 4"/>
          <p:cNvSpPr/>
          <p:nvPr/>
        </p:nvSpPr>
        <p:spPr>
          <a:xfrm>
            <a:off x="2771335" y="2982352"/>
            <a:ext cx="2105089" cy="1814732"/>
          </a:xfrm>
          <a:prstGeom prst="hexagon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486" y="3271325"/>
            <a:ext cx="1236785" cy="1236785"/>
          </a:xfrm>
          <a:prstGeom prst="rect">
            <a:avLst/>
          </a:prstGeom>
        </p:spPr>
      </p:pic>
      <p:sp>
        <p:nvSpPr>
          <p:cNvPr id="7" name="六边形 6"/>
          <p:cNvSpPr/>
          <p:nvPr/>
        </p:nvSpPr>
        <p:spPr>
          <a:xfrm>
            <a:off x="3568137" y="4797083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3550945" y="2015541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六边形 8"/>
          <p:cNvSpPr/>
          <p:nvPr/>
        </p:nvSpPr>
        <p:spPr>
          <a:xfrm>
            <a:off x="4876422" y="3406312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177" y="5016077"/>
            <a:ext cx="528822" cy="52882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530" y="3625306"/>
            <a:ext cx="528822" cy="528822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897" y="2234535"/>
            <a:ext cx="528822" cy="528822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091310" y="2037058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97922" y="4820942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7" name="直接连接符 16"/>
          <p:cNvCxnSpPr>
            <a:stCxn id="8" idx="0"/>
            <a:endCxn id="13" idx="1"/>
          </p:cNvCxnSpPr>
          <p:nvPr/>
        </p:nvCxnSpPr>
        <p:spPr>
          <a:xfrm flipV="1">
            <a:off x="4672445" y="2360224"/>
            <a:ext cx="1418865" cy="138722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>
            <a:stCxn id="9" idx="0"/>
          </p:cNvCxnSpPr>
          <p:nvPr/>
        </p:nvCxnSpPr>
        <p:spPr>
          <a:xfrm>
            <a:off x="5997922" y="3889717"/>
            <a:ext cx="628356" cy="948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7" idx="0"/>
            <a:endCxn id="14" idx="1"/>
          </p:cNvCxnSpPr>
          <p:nvPr/>
        </p:nvCxnSpPr>
        <p:spPr>
          <a:xfrm flipV="1">
            <a:off x="4689637" y="5144108"/>
            <a:ext cx="1308285" cy="136380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3" name="文本框 22"/>
          <p:cNvSpPr txBox="1"/>
          <p:nvPr/>
        </p:nvSpPr>
        <p:spPr>
          <a:xfrm>
            <a:off x="6626278" y="3429000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 成 实 践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6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六边形 3"/>
          <p:cNvSpPr/>
          <p:nvPr/>
        </p:nvSpPr>
        <p:spPr>
          <a:xfrm>
            <a:off x="5043455" y="3078898"/>
            <a:ext cx="2105089" cy="1814732"/>
          </a:xfrm>
          <a:prstGeom prst="hexagon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6951397" y="3019454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5250387" y="2058092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六边形 6"/>
          <p:cNvSpPr/>
          <p:nvPr/>
        </p:nvSpPr>
        <p:spPr>
          <a:xfrm>
            <a:off x="4128887" y="3986264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六边形 7"/>
          <p:cNvSpPr/>
          <p:nvPr/>
        </p:nvSpPr>
        <p:spPr>
          <a:xfrm>
            <a:off x="5801761" y="4933719"/>
            <a:ext cx="1121500" cy="966810"/>
          </a:xfrm>
          <a:prstGeom prst="hexagon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3000">
                  <a:srgbClr val="0C528E"/>
                </a:gs>
                <a:gs pos="73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3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939" y="3459311"/>
            <a:ext cx="1053905" cy="10539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210" y="4164869"/>
            <a:ext cx="609600" cy="6096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711" y="5112324"/>
            <a:ext cx="609600" cy="6096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337" y="2236697"/>
            <a:ext cx="609600" cy="6096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985" y="3198059"/>
            <a:ext cx="609600" cy="6096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759782" y="4023415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951397" y="4985712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120270" y="3074729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93280" y="2072160"/>
            <a:ext cx="3359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9626" y="1906999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04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2869805" y="3081526"/>
            <a:ext cx="648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研究成果与</a:t>
            </a:r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应用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60429" y="4136895"/>
            <a:ext cx="64852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Achievement &amp; Application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目 标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3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3017113" y="2839794"/>
            <a:ext cx="2360083" cy="2360083"/>
          </a:xfrm>
          <a:prstGeom prst="ellipse">
            <a:avLst/>
          </a:prstGeom>
          <a:solidFill>
            <a:srgbClr val="6CB9E0">
              <a:alpha val="20000"/>
            </a:srgbClr>
          </a:solidFill>
          <a:ln>
            <a:gradFill>
              <a:gsLst>
                <a:gs pos="0">
                  <a:schemeClr val="tx1"/>
                </a:gs>
                <a:gs pos="93578">
                  <a:schemeClr val="tx1"/>
                </a:gs>
                <a:gs pos="44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298311" y="2120992"/>
            <a:ext cx="3797689" cy="3797689"/>
          </a:xfrm>
          <a:prstGeom prst="ellipse">
            <a:avLst/>
          </a:prstGeom>
          <a:noFill/>
          <a:ln>
            <a:gradFill>
              <a:gsLst>
                <a:gs pos="0">
                  <a:schemeClr val="bg1"/>
                </a:gs>
                <a:gs pos="77000">
                  <a:srgbClr val="0C528E"/>
                </a:gs>
                <a:gs pos="3200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菱形 28"/>
          <p:cNvSpPr/>
          <p:nvPr/>
        </p:nvSpPr>
        <p:spPr>
          <a:xfrm>
            <a:off x="5305568" y="2027717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菱形 29"/>
          <p:cNvSpPr/>
          <p:nvPr/>
        </p:nvSpPr>
        <p:spPr>
          <a:xfrm>
            <a:off x="5300878" y="5243125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菱形 30"/>
          <p:cNvSpPr/>
          <p:nvPr/>
        </p:nvSpPr>
        <p:spPr>
          <a:xfrm>
            <a:off x="6111442" y="3624618"/>
            <a:ext cx="790432" cy="790432"/>
          </a:xfrm>
          <a:prstGeom prst="diamond">
            <a:avLst/>
          </a:prstGeom>
          <a:solidFill>
            <a:schemeClr val="bg1"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2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686791" y="1958270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686791" y="5199877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5" name="图片 34"/>
          <p:cNvPicPr>
            <a:picLocks noChangeAspect="1"/>
          </p:cNvPicPr>
          <p:nvPr/>
        </p:nvPicPr>
        <p:blipFill>
          <a:blip r:embed="rId1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901" y="3499699"/>
            <a:ext cx="915351" cy="91535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7707"/>
            <a:ext cx="2504045" cy="384029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505246" y="3558169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292268" y="2729504"/>
            <a:ext cx="2730888" cy="2580661"/>
            <a:chOff x="499008" y="2431555"/>
            <a:chExt cx="3355970" cy="3171357"/>
          </a:xfrm>
          <a:solidFill>
            <a:srgbClr val="6CB9E0">
              <a:alpha val="20000"/>
            </a:srgbClr>
          </a:solidFill>
        </p:grpSpPr>
        <p:sp>
          <p:nvSpPr>
            <p:cNvPr id="20" name="空心弧 19"/>
            <p:cNvSpPr/>
            <p:nvPr/>
          </p:nvSpPr>
          <p:spPr>
            <a:xfrm rot="16200000">
              <a:off x="683621" y="2431555"/>
              <a:ext cx="3171357" cy="3171357"/>
            </a:xfrm>
            <a:prstGeom prst="blockArc">
              <a:avLst/>
            </a:prstGeom>
            <a:grpFill/>
            <a:ln w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0C528E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60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 rot="1920000">
              <a:off x="499008" y="3073009"/>
              <a:ext cx="1585679" cy="2029718"/>
            </a:xfrm>
            <a:custGeom>
              <a:avLst/>
              <a:gdLst>
                <a:gd name="connsiteX0" fmla="*/ 64220 w 1585679"/>
                <a:gd name="connsiteY0" fmla="*/ 0 h 2029718"/>
                <a:gd name="connsiteX1" fmla="*/ 928868 w 1585679"/>
                <a:gd name="connsiteY1" fmla="*/ 0 h 2029718"/>
                <a:gd name="connsiteX2" fmla="*/ 928245 w 1585679"/>
                <a:gd name="connsiteY2" fmla="*/ 755 h 2029718"/>
                <a:gd name="connsiteX3" fmla="*/ 792840 w 1585679"/>
                <a:gd name="connsiteY3" fmla="*/ 444039 h 2029718"/>
                <a:gd name="connsiteX4" fmla="*/ 1585679 w 1585679"/>
                <a:gd name="connsiteY4" fmla="*/ 1236878 h 2029718"/>
                <a:gd name="connsiteX5" fmla="*/ 1585679 w 1585679"/>
                <a:gd name="connsiteY5" fmla="*/ 2029718 h 2029718"/>
                <a:gd name="connsiteX6" fmla="*/ 0 w 1585679"/>
                <a:gd name="connsiteY6" fmla="*/ 444039 h 2029718"/>
                <a:gd name="connsiteX7" fmla="*/ 32215 w 1585679"/>
                <a:gd name="connsiteY7" fmla="*/ 124470 h 202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85679" h="2029718">
                  <a:moveTo>
                    <a:pt x="64220" y="0"/>
                  </a:moveTo>
                  <a:lnTo>
                    <a:pt x="928868" y="0"/>
                  </a:lnTo>
                  <a:lnTo>
                    <a:pt x="928245" y="755"/>
                  </a:lnTo>
                  <a:cubicBezTo>
                    <a:pt x="842757" y="127293"/>
                    <a:pt x="792840" y="279837"/>
                    <a:pt x="792840" y="444039"/>
                  </a:cubicBezTo>
                  <a:cubicBezTo>
                    <a:pt x="792840" y="881912"/>
                    <a:pt x="1147806" y="1236878"/>
                    <a:pt x="1585679" y="1236878"/>
                  </a:cubicBezTo>
                  <a:lnTo>
                    <a:pt x="1585679" y="2029718"/>
                  </a:lnTo>
                  <a:cubicBezTo>
                    <a:pt x="709933" y="2029718"/>
                    <a:pt x="0" y="1319785"/>
                    <a:pt x="0" y="444039"/>
                  </a:cubicBezTo>
                  <a:cubicBezTo>
                    <a:pt x="0" y="334571"/>
                    <a:pt x="11093" y="227693"/>
                    <a:pt x="32215" y="124470"/>
                  </a:cubicBezTo>
                  <a:close/>
                </a:path>
              </a:pathLst>
            </a:custGeom>
            <a:grpFill/>
            <a:ln w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rgbClr val="0C528E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60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研 究 成 果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6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>
            <a:off x="37513" y="1786589"/>
            <a:ext cx="12210757" cy="3460649"/>
            <a:chOff x="0" y="2152360"/>
            <a:chExt cx="12210757" cy="3460649"/>
          </a:xfrm>
          <a:solidFill>
            <a:srgbClr val="6CB9E0">
              <a:alpha val="10000"/>
            </a:srgbClr>
          </a:solidFill>
        </p:grpSpPr>
        <p:cxnSp>
          <p:nvCxnSpPr>
            <p:cNvPr id="6" name="直接连接符 5"/>
            <p:cNvCxnSpPr/>
            <p:nvPr/>
          </p:nvCxnSpPr>
          <p:spPr>
            <a:xfrm>
              <a:off x="0" y="5598942"/>
              <a:ext cx="12210757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041009" y="4192172"/>
              <a:ext cx="0" cy="140677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489982" y="4642338"/>
              <a:ext cx="0" cy="956604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938954" y="3432517"/>
              <a:ext cx="0" cy="2180492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5852160" y="4375063"/>
              <a:ext cx="0" cy="1237946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11141613" y="3277773"/>
              <a:ext cx="0" cy="2335236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7835705" y="3995224"/>
              <a:ext cx="0" cy="1617785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9425358" y="4656406"/>
              <a:ext cx="0" cy="928468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菱形 13"/>
            <p:cNvSpPr/>
            <p:nvPr/>
          </p:nvSpPr>
          <p:spPr>
            <a:xfrm>
              <a:off x="464234" y="3073792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5" name="菱形 14"/>
            <p:cNvSpPr/>
            <p:nvPr/>
          </p:nvSpPr>
          <p:spPr>
            <a:xfrm>
              <a:off x="1913205" y="3530992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6" name="菱形 15"/>
            <p:cNvSpPr/>
            <p:nvPr/>
          </p:nvSpPr>
          <p:spPr>
            <a:xfrm>
              <a:off x="7244861" y="2879187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7" name="菱形 16"/>
            <p:cNvSpPr/>
            <p:nvPr/>
          </p:nvSpPr>
          <p:spPr>
            <a:xfrm>
              <a:off x="5277729" y="3263705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菱形 17"/>
            <p:cNvSpPr/>
            <p:nvPr/>
          </p:nvSpPr>
          <p:spPr>
            <a:xfrm>
              <a:off x="3362179" y="2330550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9" name="菱形 18"/>
            <p:cNvSpPr/>
            <p:nvPr/>
          </p:nvSpPr>
          <p:spPr>
            <a:xfrm>
              <a:off x="10569524" y="2152360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0" name="菱形 19"/>
            <p:cNvSpPr/>
            <p:nvPr/>
          </p:nvSpPr>
          <p:spPr>
            <a:xfrm>
              <a:off x="8848583" y="3549749"/>
              <a:ext cx="1153550" cy="1153550"/>
            </a:xfrm>
            <a:prstGeom prst="diamond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7500">
                    <a:srgbClr val="B6CCDE"/>
                  </a:gs>
                  <a:gs pos="63000">
                    <a:srgbClr val="0C528E"/>
                  </a:gs>
                </a:gsLst>
                <a:lin ang="96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文本</a:t>
              </a:r>
              <a:endPara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640028" y="5628306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44302" y="5628306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799835" y="5626125"/>
            <a:ext cx="2722151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04-3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应 用 前 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52300">
                    <a:srgbClr val="0C528E"/>
                  </a:gs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7" name="图表 6"/>
          <p:cNvGraphicFramePr/>
          <p:nvPr/>
        </p:nvGraphicFramePr>
        <p:xfrm>
          <a:off x="6096000" y="534571"/>
          <a:ext cx="6096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6468795" y="6113254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44730" y="6132122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420665" y="6113255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0896600" y="6132122"/>
            <a:ext cx="1012873" cy="461665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文本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684582" y="2704514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421422" y="3791192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2368058" y="2198026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651760" y="4157721"/>
            <a:ext cx="6879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Suggestions and Summary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665826" y="3079729"/>
            <a:ext cx="6879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相关</a:t>
            </a:r>
            <a:r>
              <a:rPr lang="zh-CN" altLang="en-US" sz="40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建议与学术总结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79626" y="1906999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05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00134" y="168808"/>
            <a:ext cx="29964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     录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654061" y="881977"/>
            <a:ext cx="2883877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rgbClr val="0C528E"/>
                </a:gs>
                <a:gs pos="100000">
                  <a:schemeClr val="bg1"/>
                </a:gs>
              </a:gsLst>
              <a:lin ang="4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597789" y="918899"/>
            <a:ext cx="29964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Arial" panose="020B0604020202020204" pitchFamily="34" charset="0"/>
                <a:ea typeface="微软雅黑 Light" panose="020B0502040204020203" pitchFamily="34" charset="-122"/>
                <a:cs typeface="Arial" panose="020B0604020202020204" pitchFamily="34" charset="0"/>
              </a:rPr>
              <a:t>CONTENTS</a:t>
            </a:r>
            <a:endParaRPr lang="zh-CN" altLang="en-US" sz="2800" dirty="0">
              <a:latin typeface="Arial" panose="020B0604020202020204" pitchFamily="34" charset="0"/>
              <a:ea typeface="微软雅黑 Light" panose="020B0502040204020203" pitchFamily="34" charset="-122"/>
              <a:cs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2504045" y="1809893"/>
            <a:ext cx="7202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    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选题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背景及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意义</a:t>
            </a:r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/Background &amp; Significance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213610" y="2871470"/>
            <a:ext cx="83026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    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思路与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方法</a:t>
            </a:r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/Research Thoughts and Methods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15515" y="3883660"/>
            <a:ext cx="87858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    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关键技术与实现难点</a:t>
            </a:r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/Tackling in Key Technologies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504047" y="4939378"/>
            <a:ext cx="7202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    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</a:t>
            </a:r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成果与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应用</a:t>
            </a:r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/Achievement &amp; Application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276620" y="5994986"/>
            <a:ext cx="7641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    </a:t>
            </a:r>
            <a:r>
              <a:rPr lang="zh-CN" altLang="en-US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相关</a:t>
            </a:r>
            <a:r>
              <a:rPr lang="zh-CN" altLang="en-US" sz="24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建议与学术总结</a:t>
            </a:r>
            <a:r>
              <a:rPr lang="en-US" altLang="zh-CN" sz="24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/Suggestions and Summary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772529" y="1561510"/>
            <a:ext cx="8651631" cy="511360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bg1"/>
                </a:gs>
                <a:gs pos="40000">
                  <a:srgbClr val="0C528E"/>
                </a:gs>
                <a:gs pos="100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05-1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问 题 评 估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1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组合 4"/>
          <p:cNvGrpSpPr/>
          <p:nvPr/>
        </p:nvGrpSpPr>
        <p:grpSpPr>
          <a:xfrm flipH="1">
            <a:off x="886949" y="2456406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6" name="组合 5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8" name="任意多边形 7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任意多边形 8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任意多边形 6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526215" y="5196312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11" name="组合 10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13" name="任意多边形 12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任意多边形 11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7526215" y="2478407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16" name="组合 15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18" name="任意多边形 17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任意多边形 16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flipH="1">
            <a:off x="886949" y="5196312"/>
            <a:ext cx="3769457" cy="1085138"/>
            <a:chOff x="5532717" y="1808416"/>
            <a:chExt cx="4866876" cy="1401059"/>
          </a:xfrm>
          <a:solidFill>
            <a:srgbClr val="6CB9E0">
              <a:alpha val="30000"/>
            </a:srgbClr>
          </a:solidFill>
        </p:grpSpPr>
        <p:grpSp>
          <p:nvGrpSpPr>
            <p:cNvPr id="21" name="组合 20"/>
            <p:cNvGrpSpPr/>
            <p:nvPr/>
          </p:nvGrpSpPr>
          <p:grpSpPr>
            <a:xfrm>
              <a:off x="9253181" y="1808416"/>
              <a:ext cx="1146412" cy="1344221"/>
              <a:chOff x="3753133" y="1740172"/>
              <a:chExt cx="1146412" cy="1344221"/>
            </a:xfrm>
            <a:grpFill/>
          </p:grpSpPr>
          <p:sp>
            <p:nvSpPr>
              <p:cNvPr id="23" name="任意多边形 22"/>
              <p:cNvSpPr/>
              <p:nvPr/>
            </p:nvSpPr>
            <p:spPr>
              <a:xfrm>
                <a:off x="3753133" y="1937981"/>
                <a:ext cx="1146412" cy="1146412"/>
              </a:xfrm>
              <a:custGeom>
                <a:avLst/>
                <a:gdLst>
                  <a:gd name="connsiteX0" fmla="*/ 573206 w 1146412"/>
                  <a:gd name="connsiteY0" fmla="*/ 136477 h 1146412"/>
                  <a:gd name="connsiteX1" fmla="*/ 136477 w 1146412"/>
                  <a:gd name="connsiteY1" fmla="*/ 573206 h 1146412"/>
                  <a:gd name="connsiteX2" fmla="*/ 573206 w 1146412"/>
                  <a:gd name="connsiteY2" fmla="*/ 1009935 h 1146412"/>
                  <a:gd name="connsiteX3" fmla="*/ 1009935 w 1146412"/>
                  <a:gd name="connsiteY3" fmla="*/ 573206 h 1146412"/>
                  <a:gd name="connsiteX4" fmla="*/ 573206 w 1146412"/>
                  <a:gd name="connsiteY4" fmla="*/ 136477 h 1146412"/>
                  <a:gd name="connsiteX5" fmla="*/ 573206 w 1146412"/>
                  <a:gd name="connsiteY5" fmla="*/ 0 h 1146412"/>
                  <a:gd name="connsiteX6" fmla="*/ 1146412 w 1146412"/>
                  <a:gd name="connsiteY6" fmla="*/ 573206 h 1146412"/>
                  <a:gd name="connsiteX7" fmla="*/ 573206 w 1146412"/>
                  <a:gd name="connsiteY7" fmla="*/ 1146412 h 1146412"/>
                  <a:gd name="connsiteX8" fmla="*/ 0 w 1146412"/>
                  <a:gd name="connsiteY8" fmla="*/ 573206 h 1146412"/>
                  <a:gd name="connsiteX9" fmla="*/ 573206 w 1146412"/>
                  <a:gd name="connsiteY9" fmla="*/ 0 h 11464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146412" h="1146412">
                    <a:moveTo>
                      <a:pt x="573206" y="136477"/>
                    </a:moveTo>
                    <a:cubicBezTo>
                      <a:pt x="332007" y="136477"/>
                      <a:pt x="136477" y="332007"/>
                      <a:pt x="136477" y="573206"/>
                    </a:cubicBezTo>
                    <a:cubicBezTo>
                      <a:pt x="136477" y="814405"/>
                      <a:pt x="332007" y="1009935"/>
                      <a:pt x="573206" y="1009935"/>
                    </a:cubicBezTo>
                    <a:cubicBezTo>
                      <a:pt x="814405" y="1009935"/>
                      <a:pt x="1009935" y="814405"/>
                      <a:pt x="1009935" y="573206"/>
                    </a:cubicBezTo>
                    <a:cubicBezTo>
                      <a:pt x="1009935" y="332007"/>
                      <a:pt x="814405" y="136477"/>
                      <a:pt x="573206" y="136477"/>
                    </a:cubicBezTo>
                    <a:close/>
                    <a:moveTo>
                      <a:pt x="573206" y="0"/>
                    </a:moveTo>
                    <a:cubicBezTo>
                      <a:pt x="889779" y="0"/>
                      <a:pt x="1146412" y="256633"/>
                      <a:pt x="1146412" y="573206"/>
                    </a:cubicBezTo>
                    <a:cubicBezTo>
                      <a:pt x="1146412" y="889779"/>
                      <a:pt x="889779" y="1146412"/>
                      <a:pt x="573206" y="1146412"/>
                    </a:cubicBezTo>
                    <a:cubicBezTo>
                      <a:pt x="256633" y="1146412"/>
                      <a:pt x="0" y="889779"/>
                      <a:pt x="0" y="573206"/>
                    </a:cubicBezTo>
                    <a:cubicBezTo>
                      <a:pt x="0" y="256633"/>
                      <a:pt x="256633" y="0"/>
                      <a:pt x="573206" y="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 23"/>
              <p:cNvSpPr/>
              <p:nvPr/>
            </p:nvSpPr>
            <p:spPr>
              <a:xfrm rot="2280000">
                <a:off x="3836281" y="1740172"/>
                <a:ext cx="361294" cy="1059927"/>
              </a:xfrm>
              <a:custGeom>
                <a:avLst/>
                <a:gdLst>
                  <a:gd name="connsiteX0" fmla="*/ 220331 w 361294"/>
                  <a:gd name="connsiteY0" fmla="*/ 78150 h 1059927"/>
                  <a:gd name="connsiteX1" fmla="*/ 318533 w 361294"/>
                  <a:gd name="connsiteY1" fmla="*/ 16205 h 1059927"/>
                  <a:gd name="connsiteX2" fmla="*/ 361294 w 361294"/>
                  <a:gd name="connsiteY2" fmla="*/ 0 h 1059927"/>
                  <a:gd name="connsiteX3" fmla="*/ 361294 w 361294"/>
                  <a:gd name="connsiteY3" fmla="*/ 149778 h 1059927"/>
                  <a:gd name="connsiteX4" fmla="*/ 304355 w 361294"/>
                  <a:gd name="connsiteY4" fmla="*/ 185695 h 1059927"/>
                  <a:gd name="connsiteX5" fmla="*/ 229085 w 361294"/>
                  <a:gd name="connsiteY5" fmla="*/ 798720 h 1059927"/>
                  <a:gd name="connsiteX6" fmla="*/ 360789 w 361294"/>
                  <a:gd name="connsiteY6" fmla="*/ 911548 h 1059927"/>
                  <a:gd name="connsiteX7" fmla="*/ 361294 w 361294"/>
                  <a:gd name="connsiteY7" fmla="*/ 911768 h 1059927"/>
                  <a:gd name="connsiteX8" fmla="*/ 361294 w 361294"/>
                  <a:gd name="connsiteY8" fmla="*/ 1059927 h 1059927"/>
                  <a:gd name="connsiteX9" fmla="*/ 294401 w 361294"/>
                  <a:gd name="connsiteY9" fmla="*/ 1030830 h 1059927"/>
                  <a:gd name="connsiteX10" fmla="*/ 121540 w 361294"/>
                  <a:gd name="connsiteY10" fmla="*/ 882743 h 1059927"/>
                  <a:gd name="connsiteX11" fmla="*/ 220331 w 361294"/>
                  <a:gd name="connsiteY11" fmla="*/ 78150 h 1059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61294" h="1059927">
                    <a:moveTo>
                      <a:pt x="220331" y="78150"/>
                    </a:moveTo>
                    <a:cubicBezTo>
                      <a:pt x="251514" y="53787"/>
                      <a:pt x="284428" y="33161"/>
                      <a:pt x="318533" y="16205"/>
                    </a:cubicBezTo>
                    <a:lnTo>
                      <a:pt x="361294" y="0"/>
                    </a:lnTo>
                    <a:lnTo>
                      <a:pt x="361294" y="149778"/>
                    </a:lnTo>
                    <a:lnTo>
                      <a:pt x="304355" y="185695"/>
                    </a:lnTo>
                    <a:cubicBezTo>
                      <a:pt x="114288" y="334192"/>
                      <a:pt x="80588" y="608652"/>
                      <a:pt x="229085" y="798720"/>
                    </a:cubicBezTo>
                    <a:cubicBezTo>
                      <a:pt x="266209" y="846237"/>
                      <a:pt x="311206" y="883981"/>
                      <a:pt x="360789" y="911548"/>
                    </a:cubicBezTo>
                    <a:lnTo>
                      <a:pt x="361294" y="911768"/>
                    </a:lnTo>
                    <a:lnTo>
                      <a:pt x="361294" y="1059927"/>
                    </a:lnTo>
                    <a:lnTo>
                      <a:pt x="294401" y="1030830"/>
                    </a:lnTo>
                    <a:cubicBezTo>
                      <a:pt x="229324" y="994648"/>
                      <a:pt x="170265" y="945109"/>
                      <a:pt x="121540" y="882743"/>
                    </a:cubicBezTo>
                    <a:cubicBezTo>
                      <a:pt x="-73362" y="633281"/>
                      <a:pt x="-29131" y="273052"/>
                      <a:pt x="220331" y="78150"/>
                    </a:cubicBezTo>
                    <a:close/>
                  </a:path>
                </a:pathLst>
              </a:custGeom>
              <a:grpFill/>
              <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  <a:gs pos="59000">
                      <a:schemeClr val="bg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任意多边形 21"/>
            <p:cNvSpPr/>
            <p:nvPr/>
          </p:nvSpPr>
          <p:spPr>
            <a:xfrm>
              <a:off x="5532717" y="1949386"/>
              <a:ext cx="3515629" cy="1260089"/>
            </a:xfrm>
            <a:custGeom>
              <a:avLst/>
              <a:gdLst>
                <a:gd name="connsiteX0" fmla="*/ 626697 w 3515629"/>
                <a:gd name="connsiteY0" fmla="*/ 0 h 1260089"/>
                <a:gd name="connsiteX1" fmla="*/ 3515629 w 3515629"/>
                <a:gd name="connsiteY1" fmla="*/ 0 h 1260089"/>
                <a:gd name="connsiteX2" fmla="*/ 3433124 w 3515629"/>
                <a:gd name="connsiteY2" fmla="*/ 8317 h 1260089"/>
                <a:gd name="connsiteX3" fmla="*/ 2926401 w 3515629"/>
                <a:gd name="connsiteY3" fmla="*/ 630045 h 1260089"/>
                <a:gd name="connsiteX4" fmla="*/ 3433124 w 3515629"/>
                <a:gd name="connsiteY4" fmla="*/ 1251773 h 1260089"/>
                <a:gd name="connsiteX5" fmla="*/ 3470990 w 3515629"/>
                <a:gd name="connsiteY5" fmla="*/ 1255590 h 1260089"/>
                <a:gd name="connsiteX6" fmla="*/ 674672 w 3515629"/>
                <a:gd name="connsiteY6" fmla="*/ 1255590 h 1260089"/>
                <a:gd name="connsiteX7" fmla="*/ 630043 w 3515629"/>
                <a:gd name="connsiteY7" fmla="*/ 1260089 h 1260089"/>
                <a:gd name="connsiteX8" fmla="*/ 0 w 3515629"/>
                <a:gd name="connsiteY8" fmla="*/ 630046 h 1260089"/>
                <a:gd name="connsiteX9" fmla="*/ 503068 w 3515629"/>
                <a:gd name="connsiteY9" fmla="*/ 12803 h 1260089"/>
                <a:gd name="connsiteX10" fmla="*/ 582899 w 3515629"/>
                <a:gd name="connsiteY10" fmla="*/ 4756 h 1260089"/>
                <a:gd name="connsiteX11" fmla="*/ 584522 w 3515629"/>
                <a:gd name="connsiteY11" fmla="*/ 4252 h 1260089"/>
                <a:gd name="connsiteX12" fmla="*/ 626697 w 3515629"/>
                <a:gd name="connsiteY12" fmla="*/ 0 h 126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15629" h="1260089">
                  <a:moveTo>
                    <a:pt x="626697" y="0"/>
                  </a:moveTo>
                  <a:lnTo>
                    <a:pt x="3515629" y="0"/>
                  </a:lnTo>
                  <a:lnTo>
                    <a:pt x="3433124" y="8317"/>
                  </a:lnTo>
                  <a:cubicBezTo>
                    <a:pt x="3143938" y="67493"/>
                    <a:pt x="2926401" y="323365"/>
                    <a:pt x="2926401" y="630045"/>
                  </a:cubicBezTo>
                  <a:cubicBezTo>
                    <a:pt x="2926401" y="936726"/>
                    <a:pt x="3143938" y="1192597"/>
                    <a:pt x="3433124" y="1251773"/>
                  </a:cubicBezTo>
                  <a:lnTo>
                    <a:pt x="3470990" y="1255590"/>
                  </a:lnTo>
                  <a:lnTo>
                    <a:pt x="674672" y="1255590"/>
                  </a:lnTo>
                  <a:lnTo>
                    <a:pt x="630043" y="1260089"/>
                  </a:lnTo>
                  <a:cubicBezTo>
                    <a:pt x="282080" y="1260089"/>
                    <a:pt x="0" y="978009"/>
                    <a:pt x="0" y="630046"/>
                  </a:cubicBezTo>
                  <a:cubicBezTo>
                    <a:pt x="0" y="325579"/>
                    <a:pt x="215968" y="71553"/>
                    <a:pt x="503068" y="12803"/>
                  </a:cubicBezTo>
                  <a:lnTo>
                    <a:pt x="582899" y="4756"/>
                  </a:lnTo>
                  <a:lnTo>
                    <a:pt x="584522" y="4252"/>
                  </a:lnTo>
                  <a:cubicBezTo>
                    <a:pt x="598145" y="1464"/>
                    <a:pt x="612250" y="0"/>
                    <a:pt x="626697" y="0"/>
                  </a:cubicBezTo>
                  <a:close/>
                </a:path>
              </a:pathLst>
            </a:custGeom>
            <a:grpFill/>
            <a:ln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  <a:gs pos="59000">
                    <a:schemeClr val="bg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72" y="5597027"/>
            <a:ext cx="392889" cy="392889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69" y="2857121"/>
            <a:ext cx="392889" cy="392889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152" y="5592895"/>
            <a:ext cx="392889" cy="392889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1152" y="2857120"/>
            <a:ext cx="392889" cy="392889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054632" y="2730398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356064" y="5466173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356064" y="2752401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2028251" y="5466173"/>
            <a:ext cx="281006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05-2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相 关 对 策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圆角矩形 5"/>
          <p:cNvSpPr/>
          <p:nvPr/>
        </p:nvSpPr>
        <p:spPr>
          <a:xfrm>
            <a:off x="7710984" y="1909456"/>
            <a:ext cx="3444695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7710985" y="3667212"/>
            <a:ext cx="3444694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7710985" y="5384574"/>
            <a:ext cx="3444694" cy="1179414"/>
          </a:xfrm>
          <a:prstGeom prst="roundRect">
            <a:avLst/>
          </a:prstGeom>
          <a:solidFill>
            <a:srgbClr val="6CB9E0">
              <a:alpha val="30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380699" y="2510527"/>
            <a:ext cx="6330286" cy="3605287"/>
            <a:chOff x="1380699" y="1694597"/>
            <a:chExt cx="6330286" cy="3605287"/>
          </a:xfrm>
          <a:solidFill>
            <a:srgbClr val="6CB9E0">
              <a:alpha val="30000"/>
            </a:srgbClr>
          </a:solidFill>
        </p:grpSpPr>
        <p:grpSp>
          <p:nvGrpSpPr>
            <p:cNvPr id="10" name="组合 9"/>
            <p:cNvGrpSpPr/>
            <p:nvPr/>
          </p:nvGrpSpPr>
          <p:grpSpPr>
            <a:xfrm>
              <a:off x="1380699" y="1694597"/>
              <a:ext cx="2453935" cy="3605287"/>
              <a:chOff x="1380699" y="1694597"/>
              <a:chExt cx="2453935" cy="3605287"/>
            </a:xfrm>
            <a:grpFill/>
          </p:grpSpPr>
          <p:sp>
            <p:nvSpPr>
              <p:cNvPr id="15" name="六边形 14"/>
              <p:cNvSpPr/>
              <p:nvPr/>
            </p:nvSpPr>
            <p:spPr>
              <a:xfrm>
                <a:off x="2827361" y="1694597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六边形 15"/>
              <p:cNvSpPr/>
              <p:nvPr/>
            </p:nvSpPr>
            <p:spPr>
              <a:xfrm>
                <a:off x="1380699" y="3080982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六边形 16"/>
              <p:cNvSpPr/>
              <p:nvPr/>
            </p:nvSpPr>
            <p:spPr>
              <a:xfrm>
                <a:off x="2827361" y="4603848"/>
                <a:ext cx="807402" cy="696036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六边形 17"/>
              <p:cNvSpPr/>
              <p:nvPr/>
            </p:nvSpPr>
            <p:spPr>
              <a:xfrm>
                <a:off x="2627489" y="2899585"/>
                <a:ext cx="1207145" cy="1040642"/>
              </a:xfrm>
              <a:prstGeom prst="hexagon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9" name="直接连接符 18"/>
              <p:cNvCxnSpPr>
                <a:stCxn id="15" idx="3"/>
                <a:endCxn id="16" idx="5"/>
              </p:cNvCxnSpPr>
              <p:nvPr/>
            </p:nvCxnSpPr>
            <p:spPr>
              <a:xfrm flipH="1">
                <a:off x="2014092" y="2042615"/>
                <a:ext cx="813269" cy="1038367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连接符 19"/>
              <p:cNvCxnSpPr>
                <a:stCxn id="16" idx="1"/>
                <a:endCxn id="17" idx="3"/>
              </p:cNvCxnSpPr>
              <p:nvPr/>
            </p:nvCxnSpPr>
            <p:spPr>
              <a:xfrm>
                <a:off x="2014092" y="3777018"/>
                <a:ext cx="813269" cy="1174848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53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椭圆 10"/>
            <p:cNvSpPr/>
            <p:nvPr/>
          </p:nvSpPr>
          <p:spPr>
            <a:xfrm>
              <a:off x="4656155" y="2715902"/>
              <a:ext cx="1460310" cy="1460310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solidFill>
                    <a:schemeClr val="tx1"/>
                  </a:solidFill>
                </a:rPr>
                <a:t>对 策</a:t>
              </a:r>
              <a:endParaRPr lang="zh-CN" altLang="en-US" sz="28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肘形连接符 11"/>
            <p:cNvCxnSpPr/>
            <p:nvPr/>
          </p:nvCxnSpPr>
          <p:spPr>
            <a:xfrm>
              <a:off x="5932182" y="3925115"/>
              <a:ext cx="1778803" cy="1207287"/>
            </a:xfrm>
            <a:prstGeom prst="bentConnector3">
              <a:avLst>
                <a:gd name="adj1" fmla="val 50000"/>
              </a:avLst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stCxn id="11" idx="6"/>
            </p:cNvCxnSpPr>
            <p:nvPr/>
          </p:nvCxnSpPr>
          <p:spPr>
            <a:xfrm>
              <a:off x="6116465" y="3446057"/>
              <a:ext cx="1594520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肘形连接符 13"/>
            <p:cNvCxnSpPr/>
            <p:nvPr/>
          </p:nvCxnSpPr>
          <p:spPr>
            <a:xfrm flipV="1">
              <a:off x="5918534" y="1723338"/>
              <a:ext cx="1778803" cy="1207287"/>
            </a:xfrm>
            <a:prstGeom prst="bentConnector3">
              <a:avLst>
                <a:gd name="adj1" fmla="val 50000"/>
              </a:avLst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3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2827361" y="4036279"/>
            <a:ext cx="80740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 题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402" y="5568505"/>
            <a:ext cx="392889" cy="392889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616" y="2662100"/>
            <a:ext cx="392889" cy="392889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955" y="4020344"/>
            <a:ext cx="392889" cy="39288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809" y="5658447"/>
            <a:ext cx="631668" cy="631668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6809" y="2183329"/>
            <a:ext cx="631668" cy="63166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0732" y="3947212"/>
            <a:ext cx="631668" cy="631668"/>
          </a:xfrm>
          <a:prstGeom prst="rect">
            <a:avLst/>
          </a:prstGeom>
        </p:spPr>
      </p:pic>
      <p:sp>
        <p:nvSpPr>
          <p:cNvPr id="28" name="文本框 27"/>
          <p:cNvSpPr txBox="1"/>
          <p:nvPr/>
        </p:nvSpPr>
        <p:spPr>
          <a:xfrm>
            <a:off x="8604634" y="206131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8542400" y="552530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542400" y="3802327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总 结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2775590" y="2616505"/>
            <a:ext cx="6640819" cy="3171822"/>
            <a:chOff x="182012" y="2524365"/>
            <a:chExt cx="6640819" cy="3171822"/>
          </a:xfrm>
          <a:solidFill>
            <a:srgbClr val="6CB9E0">
              <a:alpha val="20000"/>
            </a:srgbClr>
          </a:solidFill>
        </p:grpSpPr>
        <p:grpSp>
          <p:nvGrpSpPr>
            <p:cNvPr id="5" name="组合 4"/>
            <p:cNvGrpSpPr/>
            <p:nvPr/>
          </p:nvGrpSpPr>
          <p:grpSpPr>
            <a:xfrm rot="-2640000">
              <a:off x="1967470" y="2524365"/>
              <a:ext cx="3134118" cy="3171822"/>
              <a:chOff x="1723167" y="2460289"/>
              <a:chExt cx="3134118" cy="3171822"/>
            </a:xfrm>
            <a:grpFill/>
          </p:grpSpPr>
          <p:sp>
            <p:nvSpPr>
              <p:cNvPr id="16" name="平行四边形 15"/>
              <p:cNvSpPr/>
              <p:nvPr/>
            </p:nvSpPr>
            <p:spPr>
              <a:xfrm rot="5400000">
                <a:off x="1725713" y="3705104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平行四边形 16"/>
              <p:cNvSpPr/>
              <p:nvPr/>
            </p:nvSpPr>
            <p:spPr>
              <a:xfrm rot="5400000">
                <a:off x="2102469" y="3314960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平行四边形 17"/>
              <p:cNvSpPr/>
              <p:nvPr/>
            </p:nvSpPr>
            <p:spPr>
              <a:xfrm rot="5400000">
                <a:off x="2930277" y="2457743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平行四边形 18"/>
              <p:cNvSpPr/>
              <p:nvPr/>
            </p:nvSpPr>
            <p:spPr>
              <a:xfrm rot="5400000">
                <a:off x="2553517" y="2847885"/>
                <a:ext cx="1924461" cy="1929554"/>
              </a:xfrm>
              <a:prstGeom prst="parallelogram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5"/>
            <p:cNvCxnSpPr/>
            <p:nvPr/>
          </p:nvCxnSpPr>
          <p:spPr>
            <a:xfrm>
              <a:off x="4684538" y="3251834"/>
              <a:ext cx="2124225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4684537" y="4441624"/>
              <a:ext cx="2138294" cy="0"/>
            </a:xfrm>
            <a:prstGeom prst="lin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/>
            <p:cNvSpPr/>
            <p:nvPr/>
          </p:nvSpPr>
          <p:spPr>
            <a:xfrm>
              <a:off x="4600132" y="4357218"/>
              <a:ext cx="168813" cy="168813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600133" y="3173365"/>
              <a:ext cx="168813" cy="168813"/>
            </a:xfrm>
            <a:prstGeom prst="ellipse">
              <a:avLst/>
            </a:prstGeom>
            <a:grpFill/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  <a:gs pos="55000">
                    <a:srgbClr val="0C528E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 rot="10800000">
              <a:off x="182012" y="3679663"/>
              <a:ext cx="2208630" cy="168813"/>
              <a:chOff x="869849" y="3325765"/>
              <a:chExt cx="2208630" cy="168813"/>
            </a:xfrm>
            <a:grpFill/>
          </p:grpSpPr>
          <p:cxnSp>
            <p:nvCxnSpPr>
              <p:cNvPr id="14" name="直接连接符 13"/>
              <p:cNvCxnSpPr/>
              <p:nvPr/>
            </p:nvCxnSpPr>
            <p:spPr>
              <a:xfrm>
                <a:off x="954254" y="3404234"/>
                <a:ext cx="2124225" cy="0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椭圆 14"/>
              <p:cNvSpPr/>
              <p:nvPr/>
            </p:nvSpPr>
            <p:spPr>
              <a:xfrm>
                <a:off x="869849" y="3325765"/>
                <a:ext cx="168813" cy="168813"/>
              </a:xfrm>
              <a:prstGeom prst="ellips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0800000">
              <a:off x="224214" y="4878820"/>
              <a:ext cx="2208630" cy="168813"/>
              <a:chOff x="869849" y="3325765"/>
              <a:chExt cx="2208630" cy="168813"/>
            </a:xfrm>
            <a:grpFill/>
          </p:grpSpPr>
          <p:cxnSp>
            <p:nvCxnSpPr>
              <p:cNvPr id="12" name="直接连接符 11"/>
              <p:cNvCxnSpPr/>
              <p:nvPr/>
            </p:nvCxnSpPr>
            <p:spPr>
              <a:xfrm>
                <a:off x="954254" y="3404234"/>
                <a:ext cx="2124225" cy="0"/>
              </a:xfrm>
              <a:prstGeom prst="lin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椭圆 12"/>
              <p:cNvSpPr/>
              <p:nvPr/>
            </p:nvSpPr>
            <p:spPr>
              <a:xfrm>
                <a:off x="869849" y="3325765"/>
                <a:ext cx="168813" cy="168813"/>
              </a:xfrm>
              <a:prstGeom prst="ellipse">
                <a:avLst/>
              </a:prstGeom>
              <a:grpFill/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  <a:gs pos="55000">
                      <a:srgbClr val="0C528E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pic>
        <p:nvPicPr>
          <p:cNvPr id="24" name="图片 23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730221" y="2882309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730222" y="5115936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10731" y="4593702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910732" y="2314703"/>
            <a:ext cx="25510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9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05-4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你 的 补 充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93433" y="4439661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446280" y="5180075"/>
            <a:ext cx="3318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099558" y="4421722"/>
            <a:ext cx="4011640" cy="1833620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graphicFrame>
        <p:nvGraphicFramePr>
          <p:cNvPr id="17" name="图表 16"/>
          <p:cNvGraphicFramePr/>
          <p:nvPr/>
        </p:nvGraphicFramePr>
        <p:xfrm>
          <a:off x="2027310" y="1589649"/>
          <a:ext cx="8128000" cy="22556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2693961" y="2564014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661051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77506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644596" y="2588455"/>
            <a:ext cx="8159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0C528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50%</a:t>
            </a:r>
            <a:endParaRPr lang="zh-CN" altLang="en-US" sz="2400" dirty="0">
              <a:solidFill>
                <a:srgbClr val="0C528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022209" y="369277"/>
            <a:ext cx="6147582" cy="6147582"/>
          </a:xfrm>
          <a:prstGeom prst="ellipse">
            <a:avLst/>
          </a:prstGeom>
          <a:solidFill>
            <a:schemeClr val="bg1"/>
          </a:solidFill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99581" y="1798712"/>
            <a:ext cx="599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感谢老师指导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3516923" y="2518120"/>
            <a:ext cx="5120640" cy="0"/>
          </a:xfrm>
          <a:prstGeom prst="line">
            <a:avLst/>
          </a:prstGeom>
          <a:ln>
            <a:gradFill>
              <a:gsLst>
                <a:gs pos="27000">
                  <a:srgbClr val="0C528E"/>
                </a:gs>
                <a:gs pos="52000">
                  <a:schemeClr val="bg1"/>
                </a:gs>
                <a:gs pos="84000">
                  <a:srgbClr val="0C528E"/>
                </a:gs>
              </a:gsLst>
              <a:lin ang="156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3240844" y="587912"/>
            <a:ext cx="5710311" cy="5710311"/>
          </a:xfrm>
          <a:prstGeom prst="ellipse">
            <a:avLst/>
          </a:prstGeom>
          <a:noFill/>
          <a:ln>
            <a:gradFill>
              <a:gsLst>
                <a:gs pos="0">
                  <a:srgbClr val="0C528E"/>
                </a:gs>
                <a:gs pos="55000">
                  <a:srgbClr val="85C5E9"/>
                </a:gs>
                <a:gs pos="100000">
                  <a:srgbClr val="A4A3A4"/>
                </a:gs>
              </a:gsLst>
              <a:lin ang="6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040630" y="3723005"/>
            <a:ext cx="24523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答辩</a:t>
            </a:r>
            <a:r>
              <a:rPr lang="zh-CN" altLang="en-US" sz="200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人：夏雨家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28379" y="4312410"/>
            <a:ext cx="2337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指导老师：某某某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139399" y="4901582"/>
            <a:ext cx="192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2018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年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月</a:t>
            </a:r>
            <a:r>
              <a:rPr lang="en-US" altLang="zh-CN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</a:t>
            </a:r>
            <a:r>
              <a:rPr lang="zh-CN" altLang="en-US" sz="2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日</a:t>
            </a:r>
            <a:endParaRPr lang="zh-CN" altLang="en-US" sz="2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097237" y="2598225"/>
            <a:ext cx="5992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THANKS</a:t>
            </a:r>
            <a:endParaRPr lang="zh-CN" altLang="en-US" sz="36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77286" y="1928274"/>
            <a:ext cx="403742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01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88690" y="3095625"/>
            <a:ext cx="5676265" cy="7067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 题 背 景 及 意 义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53397" y="4140399"/>
            <a:ext cx="6485206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Background &amp; Significance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图片 20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 容 摘 要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432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泪滴形 9"/>
          <p:cNvSpPr/>
          <p:nvPr/>
        </p:nvSpPr>
        <p:spPr>
          <a:xfrm>
            <a:off x="2532184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泪滴形 10"/>
          <p:cNvSpPr/>
          <p:nvPr/>
        </p:nvSpPr>
        <p:spPr>
          <a:xfrm>
            <a:off x="5533292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泪滴形 11"/>
          <p:cNvSpPr/>
          <p:nvPr/>
        </p:nvSpPr>
        <p:spPr>
          <a:xfrm>
            <a:off x="8534400" y="1670538"/>
            <a:ext cx="1125416" cy="1125416"/>
          </a:xfrm>
          <a:prstGeom prst="teardrop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0C528E"/>
                </a:gs>
                <a:gs pos="66000">
                  <a:srgbClr val="0C528E"/>
                </a:gs>
                <a:gs pos="97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092" y="1928446"/>
            <a:ext cx="609600" cy="6096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2308" y="1928446"/>
            <a:ext cx="609600" cy="6096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6510" y="1928446"/>
            <a:ext cx="609600" cy="6096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486399" y="3312940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25583" y="4462949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171444" y="2869783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10485"/>
            <a:ext cx="2504045" cy="3840293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78575" y="3010484"/>
            <a:ext cx="2504045" cy="3840293"/>
          </a:xfrm>
          <a:prstGeom prst="rect">
            <a:avLst/>
          </a:prstGeom>
        </p:spPr>
      </p:pic>
      <p:sp>
        <p:nvSpPr>
          <p:cNvPr id="33" name="文本框 32"/>
          <p:cNvSpPr txBox="1"/>
          <p:nvPr/>
        </p:nvSpPr>
        <p:spPr>
          <a:xfrm>
            <a:off x="2487635" y="3379762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485163" y="3318689"/>
            <a:ext cx="1223889" cy="461665"/>
          </a:xfrm>
          <a:prstGeom prst="rect">
            <a:avLst/>
          </a:prstGeom>
          <a:noFill/>
          <a:ln>
            <a:gradFill>
              <a:gsLst>
                <a:gs pos="0">
                  <a:srgbClr val="0C528E"/>
                </a:gs>
                <a:gs pos="100000">
                  <a:schemeClr val="bg1"/>
                </a:gs>
              </a:gsLst>
              <a:lin ang="5400000" scaled="1"/>
            </a:gra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endParaRPr lang="zh-CN" altLang="en-US" sz="24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168639" y="2869783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2224475" y="4466440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226689" y="4462949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171111" y="2873274"/>
            <a:ext cx="1856935" cy="3699803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64000">
                  <a:schemeClr val="tx1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281267" y="534571"/>
            <a:ext cx="3629465" cy="618980"/>
            <a:chOff x="4281267" y="534571"/>
            <a:chExt cx="3629465" cy="618980"/>
          </a:xfrm>
        </p:grpSpPr>
        <p:sp>
          <p:nvSpPr>
            <p:cNvPr id="3" name="文本框 2"/>
            <p:cNvSpPr txBox="1"/>
            <p:nvPr/>
          </p:nvSpPr>
          <p:spPr>
            <a:xfrm>
              <a:off x="4281267" y="534571"/>
              <a:ext cx="36294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01-2    </a:t>
              </a:r>
              <a:r>
                <a:rPr lang="zh-CN" altLang="en-US" sz="28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选 题 背 景</a:t>
              </a:r>
              <a:endParaRPr lang="zh-CN" altLang="en-US" sz="28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4656406" y="1153551"/>
              <a:ext cx="2869809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6000">
                    <a:srgbClr val="0C528E"/>
                  </a:gs>
                  <a:gs pos="100000">
                    <a:schemeClr val="bg1"/>
                  </a:gs>
                </a:gsLst>
                <a:lin ang="60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菱形 4"/>
          <p:cNvSpPr/>
          <p:nvPr/>
        </p:nvSpPr>
        <p:spPr>
          <a:xfrm>
            <a:off x="1291883" y="3475715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" name="菱形 5"/>
          <p:cNvSpPr/>
          <p:nvPr/>
        </p:nvSpPr>
        <p:spPr>
          <a:xfrm>
            <a:off x="3110940" y="4320633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菱形 6"/>
          <p:cNvSpPr/>
          <p:nvPr/>
        </p:nvSpPr>
        <p:spPr>
          <a:xfrm>
            <a:off x="7947682" y="3429000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菱形 7"/>
          <p:cNvSpPr/>
          <p:nvPr/>
        </p:nvSpPr>
        <p:spPr>
          <a:xfrm>
            <a:off x="5842781" y="4320633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菱形 8"/>
          <p:cNvSpPr/>
          <p:nvPr/>
        </p:nvSpPr>
        <p:spPr>
          <a:xfrm>
            <a:off x="10428850" y="4946355"/>
            <a:ext cx="618978" cy="618978"/>
          </a:xfrm>
          <a:prstGeom prst="diamond">
            <a:avLst/>
          </a:prstGeom>
          <a:solidFill>
            <a:srgbClr val="6CB9E0"/>
          </a:solidFill>
          <a:ln>
            <a:solidFill>
              <a:srgbClr val="6CB9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11" name="直接连接符 10"/>
          <p:cNvCxnSpPr>
            <a:stCxn id="5" idx="3"/>
            <a:endCxn id="6" idx="1"/>
          </p:cNvCxnSpPr>
          <p:nvPr/>
        </p:nvCxnSpPr>
        <p:spPr>
          <a:xfrm>
            <a:off x="1910861" y="3785204"/>
            <a:ext cx="1200079" cy="844918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stCxn id="6" idx="3"/>
            <a:endCxn id="8" idx="1"/>
          </p:cNvCxnSpPr>
          <p:nvPr/>
        </p:nvCxnSpPr>
        <p:spPr>
          <a:xfrm>
            <a:off x="3729918" y="4630122"/>
            <a:ext cx="2112863" cy="0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stCxn id="8" idx="3"/>
            <a:endCxn id="7" idx="1"/>
          </p:cNvCxnSpPr>
          <p:nvPr/>
        </p:nvCxnSpPr>
        <p:spPr>
          <a:xfrm flipV="1">
            <a:off x="6461759" y="3738489"/>
            <a:ext cx="1485923" cy="891633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7" idx="3"/>
            <a:endCxn id="9" idx="1"/>
          </p:cNvCxnSpPr>
          <p:nvPr/>
        </p:nvCxnSpPr>
        <p:spPr>
          <a:xfrm>
            <a:off x="8566660" y="3738489"/>
            <a:ext cx="1862190" cy="1517355"/>
          </a:xfrm>
          <a:prstGeom prst="line">
            <a:avLst/>
          </a:prstGeom>
          <a:ln>
            <a:solidFill>
              <a:srgbClr val="0C52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730955" y="4294388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2684628" y="234036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332871" y="234036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480864" y="4245487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867922" y="282923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圆角矩形 44"/>
          <p:cNvSpPr/>
          <p:nvPr/>
        </p:nvSpPr>
        <p:spPr>
          <a:xfrm>
            <a:off x="1033706" y="2988187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2012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10152793" y="5598548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2016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>
            <a:off x="7684917" y="2966218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2015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8" name="圆角矩形 47"/>
          <p:cNvSpPr/>
          <p:nvPr/>
        </p:nvSpPr>
        <p:spPr>
          <a:xfrm>
            <a:off x="5566724" y="4944683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2014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2834883" y="4946452"/>
            <a:ext cx="1171092" cy="450166"/>
          </a:xfrm>
          <a:prstGeom prst="round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0C528E"/>
                </a:gs>
                <a:gs pos="44000">
                  <a:srgbClr val="0C528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60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solidFill>
                  <a:schemeClr val="tx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2013</a:t>
            </a:r>
            <a:endParaRPr lang="zh-CN" altLang="en-US" sz="2400" dirty="0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01-3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意 义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1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3479167" y="2698250"/>
            <a:ext cx="3313179" cy="2977864"/>
            <a:chOff x="3633915" y="2270756"/>
            <a:chExt cx="3313179" cy="2977864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3633915" y="3662461"/>
              <a:ext cx="1838419" cy="9205"/>
            </a:xfrm>
            <a:prstGeom prst="lin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5472331" y="2335239"/>
              <a:ext cx="0" cy="283621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/>
            <p:cNvSpPr/>
            <p:nvPr/>
          </p:nvSpPr>
          <p:spPr>
            <a:xfrm>
              <a:off x="5375966" y="3610873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6820485" y="3604602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820485" y="2270756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6820485" y="5122011"/>
              <a:ext cx="126609" cy="126609"/>
            </a:xfrm>
            <a:prstGeom prst="ellipse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5458265" y="2335239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5477020" y="3667239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5472331" y="5172394"/>
              <a:ext cx="1378633" cy="0"/>
            </a:xfrm>
            <a:prstGeom prst="line">
              <a:avLst/>
            </a:prstGeom>
            <a:ln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43000">
                    <a:srgbClr val="0C528E"/>
                  </a:gs>
                </a:gsLst>
                <a:lin ang="108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6819024" y="5321571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24654" y="3816416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824656" y="2483237"/>
            <a:ext cx="54864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011619" y="2876937"/>
            <a:ext cx="2463376" cy="246337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1000">
                  <a:srgbClr val="0C528E"/>
                </a:gs>
              </a:gsLst>
              <a:lin ang="10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678" y="3440996"/>
            <a:ext cx="1335258" cy="1335258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7557138" y="2313959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561754" y="3719173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520365" y="5138455"/>
            <a:ext cx="3289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079626" y="1922222"/>
            <a:ext cx="4037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02</a:t>
            </a:r>
            <a:endParaRPr lang="zh-CN" altLang="en-US" sz="4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H="1">
            <a:off x="0" y="3449835"/>
            <a:ext cx="3488786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8703214" y="3432513"/>
            <a:ext cx="3507543" cy="1732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0C528E"/>
                </a:gs>
              </a:gsLst>
              <a:lin ang="3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539214" y="4136895"/>
            <a:ext cx="71182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Research Thoughts and Methods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539215" y="3091114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研究思路与</a:t>
            </a:r>
            <a:r>
              <a:rPr lang="zh-CN" altLang="en-US" sz="40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方法</a:t>
            </a:r>
            <a:endParaRPr lang="zh-CN" altLang="en-US" sz="40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651"/>
            <a:ext cx="1834431" cy="2813349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379613" y="4042303"/>
            <a:ext cx="1834431" cy="28133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02-1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思 路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  <a:gs pos="100000">
                  <a:schemeClr val="bg1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菱形 3"/>
          <p:cNvSpPr/>
          <p:nvPr/>
        </p:nvSpPr>
        <p:spPr>
          <a:xfrm>
            <a:off x="989400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菱形 4"/>
          <p:cNvSpPr/>
          <p:nvPr/>
        </p:nvSpPr>
        <p:spPr>
          <a:xfrm>
            <a:off x="3902848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菱形 5"/>
          <p:cNvSpPr/>
          <p:nvPr/>
        </p:nvSpPr>
        <p:spPr>
          <a:xfrm>
            <a:off x="6904856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9804365" y="2346546"/>
            <a:ext cx="1364566" cy="1364566"/>
          </a:xfrm>
          <a:prstGeom prst="diamond">
            <a:avLst/>
          </a:prstGeom>
          <a:noFill/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C528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5400000">
            <a:off x="5900843" y="3931751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5400000">
            <a:off x="2929220" y="3931750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5400000">
            <a:off x="8851233" y="3966918"/>
            <a:ext cx="351692" cy="337969"/>
          </a:xfrm>
          <a:prstGeom prst="triangle">
            <a:avLst/>
          </a:prstGeom>
          <a:solidFill>
            <a:schemeClr val="bg1">
              <a:lumMod val="65000"/>
              <a:alpha val="20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chemeClr val="tx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322" y="2680012"/>
            <a:ext cx="697634" cy="69763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314" y="2680012"/>
            <a:ext cx="697634" cy="697634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866" y="2680012"/>
            <a:ext cx="697634" cy="697634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598" y="2694779"/>
            <a:ext cx="668099" cy="668099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01266" y="445237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15649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716722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614745" y="4448881"/>
            <a:ext cx="17408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81267" y="534571"/>
            <a:ext cx="3629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02-2    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 究 方 案</a:t>
            </a:r>
            <a:endParaRPr lang="zh-CN" altLang="en-US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4656406" y="1153551"/>
            <a:ext cx="2869809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96330">
                  <a:schemeClr val="bg1"/>
                </a:gs>
                <a:gs pos="56000">
                  <a:srgbClr val="0C528E"/>
                </a:gs>
              </a:gsLst>
              <a:lin ang="60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6091311" y="1828798"/>
            <a:ext cx="0" cy="4318782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3000">
                  <a:srgbClr val="0C528E"/>
                </a:gs>
                <a:gs pos="100000">
                  <a:srgbClr val="FFFFFF"/>
                </a:gs>
              </a:gsLst>
              <a:lin ang="2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流程图: 离页连接符 5"/>
          <p:cNvSpPr/>
          <p:nvPr/>
        </p:nvSpPr>
        <p:spPr>
          <a:xfrm>
            <a:off x="1284847" y="2036298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离页连接符 6"/>
          <p:cNvSpPr/>
          <p:nvPr/>
        </p:nvSpPr>
        <p:spPr>
          <a:xfrm>
            <a:off x="9955240" y="4885005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离页连接符 7"/>
          <p:cNvSpPr/>
          <p:nvPr/>
        </p:nvSpPr>
        <p:spPr>
          <a:xfrm>
            <a:off x="9955241" y="2036298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离页连接符 8"/>
          <p:cNvSpPr/>
          <p:nvPr/>
        </p:nvSpPr>
        <p:spPr>
          <a:xfrm>
            <a:off x="1284847" y="4885005"/>
            <a:ext cx="942535" cy="928468"/>
          </a:xfrm>
          <a:prstGeom prst="flowChartOffpageConnector">
            <a:avLst/>
          </a:prstGeom>
          <a:solidFill>
            <a:srgbClr val="FFFFFF"/>
          </a:solidFill>
          <a:ln>
            <a:gradFill>
              <a:gsLst>
                <a:gs pos="0">
                  <a:srgbClr val="6CB9E0"/>
                </a:gs>
                <a:gs pos="75000">
                  <a:srgbClr val="0C528E"/>
                </a:gs>
                <a:gs pos="21000">
                  <a:srgbClr val="0C528E"/>
                </a:gs>
                <a:gs pos="100000">
                  <a:srgbClr val="6CB9E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119" y="5060850"/>
            <a:ext cx="576775" cy="5767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119" y="2212144"/>
            <a:ext cx="576775" cy="57677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26" y="5060851"/>
            <a:ext cx="576775" cy="5767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26" y="2212144"/>
            <a:ext cx="576775" cy="57677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541265" y="2036569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405195" y="4890143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405195" y="2036298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541265" y="4890143"/>
            <a:ext cx="3236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点击此处更换文本</a:t>
            </a:r>
            <a:r>
              <a:rPr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2501</Words>
  <Application>WPS 演示</Application>
  <PresentationFormat>自定义</PresentationFormat>
  <Paragraphs>288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9" baseType="lpstr">
      <vt:lpstr>Arial</vt:lpstr>
      <vt:lpstr>方正书宋_GBK</vt:lpstr>
      <vt:lpstr>Wingdings</vt:lpstr>
      <vt:lpstr>微软雅黑 Light</vt:lpstr>
      <vt:lpstr>微软雅黑</vt:lpstr>
      <vt:lpstr>等线</vt:lpstr>
      <vt:lpstr>苹方-简</vt:lpstr>
      <vt:lpstr>黑体-简</vt:lpstr>
      <vt:lpstr>宋体</vt:lpstr>
      <vt:lpstr>Arial Unicode MS</vt:lpstr>
      <vt:lpstr>等线 Light</vt:lpstr>
      <vt:lpstr>Calibri</vt:lpstr>
      <vt:lpstr>Helvetica Neue</vt:lpstr>
      <vt:lpstr>宋体-简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刘炳麟</dc:creator>
  <cp:lastModifiedBy>adothraki</cp:lastModifiedBy>
  <cp:revision>45</cp:revision>
  <dcterms:created xsi:type="dcterms:W3CDTF">2018-11-08T00:22:50Z</dcterms:created>
  <dcterms:modified xsi:type="dcterms:W3CDTF">2018-11-08T00:22:50Z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